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8" r:id="rId11"/>
    <p:sldId id="267" r:id="rId12"/>
    <p:sldId id="269" r:id="rId13"/>
    <p:sldId id="270" r:id="rId14"/>
    <p:sldId id="265" r:id="rId15"/>
    <p:sldId id="266" r:id="rId16"/>
    <p:sldId id="272" r:id="rId17"/>
    <p:sldId id="274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33" autoAdjust="0"/>
  </p:normalViewPr>
  <p:slideViewPr>
    <p:cSldViewPr>
      <p:cViewPr>
        <p:scale>
          <a:sx n="72" d="100"/>
          <a:sy n="72" d="100"/>
        </p:scale>
        <p:origin x="-132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9E4FDA-6B14-4043-8318-8C1A8E3199CF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14CF1A-6735-40E1-8AB0-A5EEE490A9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Vaginal Discharge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Smrity</a:t>
            </a:r>
            <a:r>
              <a:rPr lang="en-US" dirty="0" smtClean="0"/>
              <a:t> </a:t>
            </a:r>
            <a:r>
              <a:rPr lang="en-US" dirty="0" err="1" smtClean="0"/>
              <a:t>Maskey</a:t>
            </a:r>
            <a:r>
              <a:rPr lang="en-US" dirty="0" smtClean="0"/>
              <a:t> </a:t>
            </a:r>
            <a:r>
              <a:rPr lang="en-US" dirty="0" err="1" smtClean="0"/>
              <a:t>Pradhan</a:t>
            </a:r>
            <a:endParaRPr lang="en-US" dirty="0" smtClean="0"/>
          </a:p>
          <a:p>
            <a:r>
              <a:rPr lang="en-US" dirty="0" smtClean="0"/>
              <a:t>Associate  Professor</a:t>
            </a:r>
          </a:p>
          <a:p>
            <a:r>
              <a:rPr lang="en-US" dirty="0" smtClean="0"/>
              <a:t>KIST Medical College and Teaching Hospital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Edited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16152">
                <a:tc>
                  <a:txBody>
                    <a:bodyPr/>
                    <a:lstStyle/>
                    <a:p>
                      <a:r>
                        <a:rPr lang="en-US" dirty="0" smtClean="0"/>
                        <a:t>Examination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</a:t>
                      </a:r>
                      <a:endParaRPr lang="en-US" dirty="0"/>
                    </a:p>
                  </a:txBody>
                  <a:tcPr/>
                </a:tc>
              </a:tr>
              <a:tr h="31272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Speculum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-Generally normal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-IUCD thread seen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-Cervical erosion seen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-</a:t>
                      </a:r>
                      <a:r>
                        <a:rPr lang="en-US" sz="1600" dirty="0" err="1" smtClean="0"/>
                        <a:t>Trichomonas</a:t>
                      </a:r>
                      <a:r>
                        <a:rPr lang="en-US" sz="1600" dirty="0" smtClean="0"/>
                        <a:t>: yellow, </a:t>
                      </a:r>
                      <a:r>
                        <a:rPr lang="en-US" sz="1600" dirty="0" err="1" smtClean="0"/>
                        <a:t>froathy</a:t>
                      </a:r>
                      <a:r>
                        <a:rPr lang="en-US" sz="1600" dirty="0" smtClean="0"/>
                        <a:t> discharge, strawberry cervix.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-Candida : </a:t>
                      </a:r>
                      <a:r>
                        <a:rPr lang="en-US" sz="1600" dirty="0" err="1" smtClean="0"/>
                        <a:t>curdy</a:t>
                      </a:r>
                      <a:r>
                        <a:rPr lang="en-US" sz="1600" dirty="0" smtClean="0"/>
                        <a:t> white discharge.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-BV :milky white discharge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Growth can be seen.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Trichomonas</a:t>
            </a:r>
            <a:endParaRPr lang="en-US" dirty="0"/>
          </a:p>
        </p:txBody>
      </p:sp>
      <p:pic>
        <p:nvPicPr>
          <p:cNvPr id="4" name="Content Placeholder 3" descr="trichomooniasis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1" y="2590800"/>
            <a:ext cx="2286000" cy="1905000"/>
          </a:xfrm>
        </p:spPr>
      </p:pic>
      <p:pic>
        <p:nvPicPr>
          <p:cNvPr id="5" name="Picture 4" descr="trichomooniasi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514600"/>
            <a:ext cx="1981200" cy="1962150"/>
          </a:xfrm>
          <a:prstGeom prst="rect">
            <a:avLst/>
          </a:prstGeom>
        </p:spPr>
      </p:pic>
      <p:pic>
        <p:nvPicPr>
          <p:cNvPr id="6" name="Picture 5" descr="cervi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2514600"/>
            <a:ext cx="2060171" cy="1890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 Infection</a:t>
            </a:r>
            <a:endParaRPr lang="en-US" dirty="0"/>
          </a:p>
        </p:txBody>
      </p:sp>
      <p:pic>
        <p:nvPicPr>
          <p:cNvPr id="4" name="Content Placeholder 3" descr="candi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590799"/>
            <a:ext cx="2590800" cy="2355273"/>
          </a:xfrm>
        </p:spPr>
      </p:pic>
      <p:pic>
        <p:nvPicPr>
          <p:cNvPr id="5" name="Picture 4" descr="vaginos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056" y="2514600"/>
            <a:ext cx="3529724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Bacterial </a:t>
            </a:r>
            <a:r>
              <a:rPr lang="en-US" dirty="0" err="1" smtClean="0"/>
              <a:t>Vaginosis</a:t>
            </a:r>
            <a:endParaRPr lang="en-US" dirty="0"/>
          </a:p>
        </p:txBody>
      </p:sp>
      <p:pic>
        <p:nvPicPr>
          <p:cNvPr id="4" name="Content Placeholder 3" descr="trichomoonias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1820" y="2895600"/>
            <a:ext cx="2235968" cy="16724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Investigation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514600"/>
          <a:ext cx="8686802" cy="411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86"/>
                <a:gridCol w="2063116"/>
                <a:gridCol w="2171700"/>
                <a:gridCol w="2171700"/>
              </a:tblGrid>
              <a:tr h="410589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</a:t>
                      </a:r>
                      <a:endParaRPr lang="en-US" dirty="0"/>
                    </a:p>
                  </a:txBody>
                  <a:tcPr/>
                </a:tc>
              </a:tr>
              <a:tr h="7754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Wet smear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Epithetial</a:t>
                      </a:r>
                      <a:r>
                        <a:rPr lang="en-US" sz="1600" dirty="0" smtClean="0"/>
                        <a:t> cell +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 cell +, </a:t>
                      </a:r>
                      <a:r>
                        <a:rPr lang="en-US" sz="1600" dirty="0" err="1" smtClean="0"/>
                        <a:t>candidal</a:t>
                      </a:r>
                      <a:r>
                        <a:rPr lang="en-US" sz="1600" dirty="0" smtClean="0"/>
                        <a:t> spores+, clue cell+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sp. Feature, blood cell</a:t>
                      </a:r>
                      <a:r>
                        <a:rPr lang="en-US" sz="1600" baseline="0" dirty="0" smtClean="0"/>
                        <a:t> +</a:t>
                      </a:r>
                      <a:endParaRPr lang="en-US" sz="1600" dirty="0"/>
                    </a:p>
                  </a:txBody>
                  <a:tcPr/>
                </a:tc>
              </a:tr>
              <a:tr h="39651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KOH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Fishy smell +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0080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Gram stain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Lactobacilli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Candida spore, clue cell, </a:t>
                      </a:r>
                      <a:r>
                        <a:rPr lang="en-US" sz="1600" dirty="0" err="1" smtClean="0"/>
                        <a:t>intracelluar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diplococci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428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&gt;4.5 in BV, &gt;0.5 in </a:t>
                      </a:r>
                      <a:r>
                        <a:rPr lang="en-US" sz="1600" dirty="0" err="1" smtClean="0"/>
                        <a:t>trichomoniasis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6232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Pap</a:t>
                      </a:r>
                      <a:r>
                        <a:rPr lang="en-US" sz="1600" baseline="0" dirty="0" smtClean="0"/>
                        <a:t> smear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Inflammatory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Malignant cells +</a:t>
                      </a:r>
                      <a:endParaRPr lang="en-US" sz="1600" dirty="0"/>
                    </a:p>
                  </a:txBody>
                  <a:tcPr/>
                </a:tc>
              </a:tr>
              <a:tr h="5428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Culture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Specific organism growth +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133600"/>
          <a:ext cx="8229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Reassurance, </a:t>
                      </a:r>
                      <a:r>
                        <a:rPr lang="en-US" sz="1600" dirty="0" err="1" smtClean="0"/>
                        <a:t>hygine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dirty="0" smtClean="0"/>
                        <a:t>? </a:t>
                      </a:r>
                      <a:r>
                        <a:rPr lang="en-US" sz="1600" dirty="0" err="1" smtClean="0"/>
                        <a:t>Cx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Cautry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Antimicrbial</a:t>
                      </a:r>
                      <a:r>
                        <a:rPr lang="en-US" sz="1600" dirty="0" smtClean="0"/>
                        <a:t> agents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Surgery, chemotherapy,</a:t>
                      </a:r>
                      <a:r>
                        <a:rPr lang="en-US" sz="1600" baseline="0" dirty="0" smtClean="0"/>
                        <a:t> radiotherapy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Antimicrobials: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Candida</a:t>
            </a:r>
            <a:r>
              <a:rPr lang="en-US" dirty="0" smtClean="0"/>
              <a:t> : </a:t>
            </a:r>
            <a:r>
              <a:rPr lang="en-US" dirty="0" err="1" smtClean="0"/>
              <a:t>Fluconazole</a:t>
            </a:r>
            <a:r>
              <a:rPr lang="en-US" dirty="0" smtClean="0"/>
              <a:t>, </a:t>
            </a:r>
            <a:r>
              <a:rPr lang="en-US" dirty="0" err="1" smtClean="0"/>
              <a:t>Ketoconazole</a:t>
            </a:r>
            <a:endParaRPr lang="en-US" dirty="0" smtClean="0"/>
          </a:p>
          <a:p>
            <a:r>
              <a:rPr lang="en-US" b="1" dirty="0" err="1" smtClean="0"/>
              <a:t>Trichomoniasis</a:t>
            </a:r>
            <a:r>
              <a:rPr lang="en-US" dirty="0" smtClean="0"/>
              <a:t> : </a:t>
            </a:r>
            <a:r>
              <a:rPr lang="en-US" dirty="0" err="1" smtClean="0"/>
              <a:t>Metronidazole</a:t>
            </a:r>
            <a:r>
              <a:rPr lang="en-US" dirty="0" smtClean="0"/>
              <a:t>, Tetracycline, </a:t>
            </a:r>
            <a:r>
              <a:rPr lang="en-US" dirty="0" err="1" smtClean="0"/>
              <a:t>Clotrimozole</a:t>
            </a:r>
            <a:r>
              <a:rPr lang="en-US" dirty="0" smtClean="0"/>
              <a:t>, </a:t>
            </a:r>
            <a:r>
              <a:rPr lang="en-US" dirty="0" err="1" smtClean="0"/>
              <a:t>Tinidazole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in both </a:t>
            </a:r>
            <a:r>
              <a:rPr lang="en-US" dirty="0" err="1" smtClean="0">
                <a:solidFill>
                  <a:srgbClr val="0070C0"/>
                </a:solidFill>
              </a:rPr>
              <a:t>patners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b="1" dirty="0" smtClean="0"/>
              <a:t>BV</a:t>
            </a:r>
            <a:r>
              <a:rPr lang="en-US" dirty="0" smtClean="0"/>
              <a:t> : </a:t>
            </a:r>
            <a:r>
              <a:rPr lang="en-US" dirty="0" err="1" smtClean="0"/>
              <a:t>Metronidazole</a:t>
            </a:r>
            <a:r>
              <a:rPr lang="en-US" dirty="0" smtClean="0"/>
              <a:t>, </a:t>
            </a:r>
            <a:r>
              <a:rPr lang="en-US" dirty="0" err="1" smtClean="0"/>
              <a:t>Clindamycin</a:t>
            </a:r>
            <a:endParaRPr lang="en-US" dirty="0" smtClean="0"/>
          </a:p>
          <a:p>
            <a:r>
              <a:rPr lang="en-US" b="1" dirty="0" err="1" smtClean="0"/>
              <a:t>Chlamydial</a:t>
            </a:r>
            <a:r>
              <a:rPr lang="en-US" b="1" dirty="0" smtClean="0"/>
              <a:t> infection </a:t>
            </a:r>
            <a:r>
              <a:rPr lang="en-US" dirty="0" smtClean="0"/>
              <a:t>: Tetracycline, Erythromycin</a:t>
            </a:r>
          </a:p>
          <a:p>
            <a:r>
              <a:rPr lang="en-US" b="1" dirty="0" err="1" smtClean="0"/>
              <a:t>Gonorrhoea</a:t>
            </a:r>
            <a:r>
              <a:rPr lang="en-US" dirty="0" smtClean="0"/>
              <a:t> </a:t>
            </a:r>
            <a:r>
              <a:rPr lang="en-US" smtClean="0"/>
              <a:t>: Penicillin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1360"/>
            <a:ext cx="9144000" cy="583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4800600"/>
            <a:ext cx="876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78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class student will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vaginal discharge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sign and symptoms of infection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Classify types of vaginal discharge and infection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 vaginal discharge( history, investigation </a:t>
            </a:r>
            <a:r>
              <a:rPr lang="en-US" dirty="0" err="1" smtClean="0"/>
              <a:t>amd</a:t>
            </a:r>
            <a:r>
              <a:rPr lang="en-US" dirty="0" smtClean="0"/>
              <a:t> treatment)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Defination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Normal vaginal discharge </a:t>
            </a:r>
            <a:r>
              <a:rPr lang="en-US" dirty="0" smtClean="0"/>
              <a:t>: Secretion from upper and lower genital tract.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Leucorrhoea </a:t>
            </a:r>
            <a:r>
              <a:rPr lang="en-US" dirty="0" smtClean="0"/>
              <a:t>: Normal excessive amount of vaginal discharge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Physiological causes :</a:t>
            </a:r>
          </a:p>
          <a:p>
            <a:r>
              <a:rPr lang="en-US" dirty="0" smtClean="0"/>
              <a:t>New born girl</a:t>
            </a:r>
          </a:p>
          <a:p>
            <a:r>
              <a:rPr lang="en-US" dirty="0" smtClean="0"/>
              <a:t>Onset of puberty</a:t>
            </a:r>
          </a:p>
          <a:p>
            <a:r>
              <a:rPr lang="en-US" dirty="0" err="1" smtClean="0"/>
              <a:t>Premenstrually</a:t>
            </a:r>
            <a:endParaRPr lang="en-US" dirty="0" smtClean="0"/>
          </a:p>
          <a:p>
            <a:r>
              <a:rPr lang="en-US" dirty="0" smtClean="0"/>
              <a:t>Time of ovulation</a:t>
            </a:r>
          </a:p>
          <a:p>
            <a:r>
              <a:rPr lang="en-US" dirty="0" smtClean="0"/>
              <a:t>Sexual excitement</a:t>
            </a:r>
          </a:p>
          <a:p>
            <a:r>
              <a:rPr lang="en-US" dirty="0" smtClean="0"/>
              <a:t>Pregnancy</a:t>
            </a:r>
          </a:p>
          <a:p>
            <a:r>
              <a:rPr lang="en-US" dirty="0" smtClean="0"/>
              <a:t>Contraception ( IUCD, OCP)</a:t>
            </a:r>
          </a:p>
          <a:p>
            <a:r>
              <a:rPr lang="en-US" dirty="0" smtClean="0"/>
              <a:t>Posture at work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Benign conditions :</a:t>
            </a:r>
          </a:p>
          <a:p>
            <a:pPr marL="514350" indent="-514350"/>
            <a:r>
              <a:rPr lang="en-US" dirty="0" smtClean="0"/>
              <a:t>Cervical erosion</a:t>
            </a:r>
          </a:p>
          <a:p>
            <a:pPr marL="514350" indent="-514350"/>
            <a:r>
              <a:rPr lang="en-US" dirty="0" smtClean="0"/>
              <a:t>Pelvic congestion</a:t>
            </a:r>
          </a:p>
          <a:p>
            <a:pPr marL="514350" indent="-514350"/>
            <a:r>
              <a:rPr lang="en-US" dirty="0" smtClean="0"/>
              <a:t>UVP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Infective discharge :</a:t>
            </a:r>
          </a:p>
          <a:p>
            <a:pPr marL="514350" indent="-514350"/>
            <a:r>
              <a:rPr lang="en-US" dirty="0" err="1" smtClean="0"/>
              <a:t>Vulvovaginitis</a:t>
            </a:r>
            <a:r>
              <a:rPr lang="en-US" dirty="0" smtClean="0"/>
              <a:t> : </a:t>
            </a:r>
            <a:r>
              <a:rPr lang="en-US" dirty="0" err="1" smtClean="0"/>
              <a:t>Trichomonal</a:t>
            </a:r>
            <a:r>
              <a:rPr lang="en-US" dirty="0" smtClean="0"/>
              <a:t>, </a:t>
            </a:r>
            <a:r>
              <a:rPr lang="en-US" dirty="0" err="1" smtClean="0"/>
              <a:t>Candidial</a:t>
            </a:r>
            <a:r>
              <a:rPr lang="en-US" dirty="0" smtClean="0"/>
              <a:t>, BV, </a:t>
            </a:r>
            <a:r>
              <a:rPr lang="en-US" dirty="0" err="1" smtClean="0"/>
              <a:t>Gonoccocal</a:t>
            </a:r>
            <a:r>
              <a:rPr lang="en-US" dirty="0" smtClean="0"/>
              <a:t>, </a:t>
            </a:r>
            <a:r>
              <a:rPr lang="en-US" dirty="0" err="1" smtClean="0"/>
              <a:t>Pyogenic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err="1" smtClean="0"/>
              <a:t>Cervicitis</a:t>
            </a:r>
            <a:r>
              <a:rPr lang="en-US" dirty="0" smtClean="0"/>
              <a:t> : </a:t>
            </a:r>
            <a:r>
              <a:rPr lang="en-US" dirty="0" err="1" smtClean="0"/>
              <a:t>Gonoccocal</a:t>
            </a:r>
            <a:r>
              <a:rPr lang="en-US" dirty="0" smtClean="0"/>
              <a:t>, </a:t>
            </a:r>
            <a:r>
              <a:rPr lang="en-US" dirty="0" err="1" smtClean="0"/>
              <a:t>puperal</a:t>
            </a:r>
            <a:r>
              <a:rPr lang="en-US" dirty="0" smtClean="0"/>
              <a:t> infective, cervical erosion</a:t>
            </a:r>
          </a:p>
          <a:p>
            <a:pPr marL="514350" indent="-514350"/>
            <a:r>
              <a:rPr lang="en-US" dirty="0" err="1" smtClean="0"/>
              <a:t>Endometritis</a:t>
            </a:r>
            <a:r>
              <a:rPr lang="en-US" dirty="0" smtClean="0"/>
              <a:t> : puerperal or senile.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Growth related discharge:</a:t>
            </a:r>
          </a:p>
          <a:p>
            <a:pPr marL="514350" indent="-514350"/>
            <a:r>
              <a:rPr lang="en-US" dirty="0" smtClean="0"/>
              <a:t>Benign : cervical polyp, </a:t>
            </a:r>
            <a:r>
              <a:rPr lang="en-US" dirty="0" err="1" smtClean="0"/>
              <a:t>submucous</a:t>
            </a:r>
            <a:r>
              <a:rPr lang="en-US" dirty="0" smtClean="0"/>
              <a:t> fibroid</a:t>
            </a:r>
          </a:p>
          <a:p>
            <a:pPr marL="514350" indent="-514350"/>
            <a:r>
              <a:rPr lang="en-US" dirty="0" smtClean="0"/>
              <a:t>Malignant : cancer of any part of genital tract.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Miscellaneous causes :</a:t>
            </a:r>
          </a:p>
          <a:p>
            <a:pPr marL="514350" indent="-514350"/>
            <a:r>
              <a:rPr lang="en-US" dirty="0" smtClean="0"/>
              <a:t>FB</a:t>
            </a:r>
          </a:p>
          <a:p>
            <a:pPr marL="514350" indent="-514350"/>
            <a:r>
              <a:rPr lang="en-US" dirty="0" smtClean="0"/>
              <a:t>VVF</a:t>
            </a:r>
          </a:p>
          <a:p>
            <a:pPr marL="514350" indent="-514350"/>
            <a:r>
              <a:rPr lang="en-US" dirty="0" smtClean="0"/>
              <a:t>RVF</a:t>
            </a:r>
          </a:p>
          <a:p>
            <a:pPr marL="514350" indent="-514350"/>
            <a:r>
              <a:rPr lang="en-US" dirty="0" err="1" smtClean="0"/>
              <a:t>Hydrosalpinx</a:t>
            </a:r>
            <a:r>
              <a:rPr lang="en-US" dirty="0" smtClean="0"/>
              <a:t> / </a:t>
            </a:r>
            <a:r>
              <a:rPr lang="en-US" dirty="0" err="1" smtClean="0"/>
              <a:t>ascitic</a:t>
            </a:r>
            <a:r>
              <a:rPr lang="en-US" dirty="0" smtClean="0"/>
              <a:t> fluid draining through FT, </a:t>
            </a:r>
            <a:r>
              <a:rPr lang="en-US" dirty="0" err="1" smtClean="0"/>
              <a:t>Utreus</a:t>
            </a:r>
            <a:r>
              <a:rPr lang="en-US" dirty="0" smtClean="0"/>
              <a:t> and vagina.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229600" cy="511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44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History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Age ( young, reproductive, old)</a:t>
            </a:r>
          </a:p>
          <a:p>
            <a:pPr marL="514350" indent="-514350"/>
            <a:r>
              <a:rPr lang="en-US" dirty="0" smtClean="0"/>
              <a:t>Onset ( sudden, gradual)</a:t>
            </a:r>
          </a:p>
          <a:p>
            <a:pPr marL="514350" indent="-514350"/>
            <a:r>
              <a:rPr lang="en-US" dirty="0" err="1" smtClean="0"/>
              <a:t>Colour</a:t>
            </a:r>
            <a:r>
              <a:rPr lang="en-US" dirty="0" smtClean="0"/>
              <a:t> (white with brown stain, blood mixed)</a:t>
            </a:r>
          </a:p>
          <a:p>
            <a:pPr marL="514350" indent="-514350"/>
            <a:r>
              <a:rPr lang="en-US" dirty="0" smtClean="0"/>
              <a:t>Smell ( </a:t>
            </a:r>
            <a:r>
              <a:rPr lang="en-US" dirty="0" err="1" smtClean="0"/>
              <a:t>odour</a:t>
            </a:r>
            <a:r>
              <a:rPr lang="en-US" dirty="0" smtClean="0"/>
              <a:t> less, offensive)</a:t>
            </a:r>
          </a:p>
          <a:p>
            <a:pPr marL="514350" indent="-514350"/>
            <a:r>
              <a:rPr lang="en-US" dirty="0" err="1" smtClean="0"/>
              <a:t>Pruritus</a:t>
            </a:r>
            <a:r>
              <a:rPr lang="en-US" dirty="0" smtClean="0"/>
              <a:t> ( infection)</a:t>
            </a:r>
          </a:p>
          <a:p>
            <a:pPr marL="514350" indent="-514350"/>
            <a:r>
              <a:rPr lang="en-US" dirty="0" smtClean="0"/>
              <a:t>UVP history</a:t>
            </a:r>
          </a:p>
          <a:p>
            <a:pPr marL="514350" indent="-514350"/>
            <a:r>
              <a:rPr lang="en-US" dirty="0" smtClean="0"/>
              <a:t>PID history</a:t>
            </a:r>
          </a:p>
          <a:p>
            <a:pPr marL="514350" indent="-514350"/>
            <a:r>
              <a:rPr lang="en-US" dirty="0" smtClean="0"/>
              <a:t>Contraception history</a:t>
            </a:r>
          </a:p>
          <a:p>
            <a:pPr marL="514350" indent="-514350"/>
            <a:r>
              <a:rPr lang="en-US" dirty="0" smtClean="0"/>
              <a:t>Relation with menstruation, ovulation, </a:t>
            </a:r>
            <a:r>
              <a:rPr lang="en-US" dirty="0" smtClean="0"/>
              <a:t>pregnancy</a:t>
            </a:r>
          </a:p>
          <a:p>
            <a:pPr marL="514350" indent="-514350"/>
            <a:r>
              <a:rPr lang="en-US" dirty="0" smtClean="0"/>
              <a:t>Occupation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Examination:</a:t>
            </a:r>
          </a:p>
          <a:p>
            <a:pPr marL="514350" indent="-514350"/>
            <a:r>
              <a:rPr lang="en-US" dirty="0" smtClean="0"/>
              <a:t>Inspection : Vulva may show </a:t>
            </a:r>
            <a:r>
              <a:rPr lang="en-US" dirty="0" err="1" smtClean="0"/>
              <a:t>excoration</a:t>
            </a:r>
            <a:r>
              <a:rPr lang="en-US" dirty="0" smtClean="0"/>
              <a:t> and redness.</a:t>
            </a:r>
            <a:endParaRPr lang="en-US" dirty="0"/>
          </a:p>
        </p:txBody>
      </p:sp>
      <p:pic>
        <p:nvPicPr>
          <p:cNvPr id="4" name="Picture 3" descr="vulvar excoriros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048000"/>
            <a:ext cx="6324599" cy="3448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425</Words>
  <Application>Microsoft Office PowerPoint</Application>
  <PresentationFormat>On-screen Show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Vaginal Discharge</vt:lpstr>
      <vt:lpstr>Objective</vt:lpstr>
      <vt:lpstr>Defination: </vt:lpstr>
      <vt:lpstr>Causes :  </vt:lpstr>
      <vt:lpstr>Causes :</vt:lpstr>
      <vt:lpstr>Causes :</vt:lpstr>
      <vt:lpstr>PowerPoint Presentation</vt:lpstr>
      <vt:lpstr>Management</vt:lpstr>
      <vt:lpstr>Management :</vt:lpstr>
      <vt:lpstr>Management</vt:lpstr>
      <vt:lpstr>Trichomonas</vt:lpstr>
      <vt:lpstr>Candida Infection</vt:lpstr>
      <vt:lpstr>Bacterial Vaginosis</vt:lpstr>
      <vt:lpstr>Management</vt:lpstr>
      <vt:lpstr>Management</vt:lpstr>
      <vt:lpstr>Antimicrobials: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Vaginal Discharge</dc:title>
  <dc:creator>smrity</dc:creator>
  <cp:lastModifiedBy>Dell</cp:lastModifiedBy>
  <cp:revision>24</cp:revision>
  <dcterms:created xsi:type="dcterms:W3CDTF">2013-08-05T14:40:54Z</dcterms:created>
  <dcterms:modified xsi:type="dcterms:W3CDTF">2020-08-23T12:13:55Z</dcterms:modified>
</cp:coreProperties>
</file>